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artel Sans" panose="020B0604020202020204" charset="0"/>
      <p:regular r:id="rId16"/>
    </p:embeddedFont>
    <p:embeddedFont>
      <p:font typeface="Martel Sans Bold" panose="020B0604020202020204" charset="0"/>
      <p:regular r:id="rId17"/>
    </p:embeddedFont>
    <p:embeddedFont>
      <p:font typeface="Roca One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6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sv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5.jpe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6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4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sv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6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5.jpe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8F9">
                <a:alpha val="100000"/>
              </a:srgbClr>
            </a:gs>
            <a:gs pos="100000">
              <a:srgbClr val="F4F4F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52779" y="-2335221"/>
            <a:ext cx="4670443" cy="467044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88108" y="7491500"/>
            <a:ext cx="2009210" cy="1971537"/>
          </a:xfrm>
          <a:custGeom>
            <a:avLst/>
            <a:gdLst/>
            <a:ahLst/>
            <a:cxnLst/>
            <a:rect l="l" t="t" r="r" b="b"/>
            <a:pathLst>
              <a:path w="2009210" h="1971537">
                <a:moveTo>
                  <a:pt x="0" y="0"/>
                </a:moveTo>
                <a:lnTo>
                  <a:pt x="2009210" y="0"/>
                </a:lnTo>
                <a:lnTo>
                  <a:pt x="2009210" y="1971537"/>
                </a:lnTo>
                <a:lnTo>
                  <a:pt x="0" y="1971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15934" y="9258300"/>
            <a:ext cx="13018631" cy="1887252"/>
            <a:chOff x="0" y="0"/>
            <a:chExt cx="280342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426" cy="406400"/>
            </a:xfrm>
            <a:custGeom>
              <a:avLst/>
              <a:gdLst/>
              <a:ahLst/>
              <a:cxnLst/>
              <a:rect l="l" t="t" r="r" b="b"/>
              <a:pathLst>
                <a:path w="2803426" h="406400">
                  <a:moveTo>
                    <a:pt x="2600226" y="0"/>
                  </a:moveTo>
                  <a:cubicBezTo>
                    <a:pt x="2712450" y="0"/>
                    <a:pt x="2803426" y="90976"/>
                    <a:pt x="2803426" y="203200"/>
                  </a:cubicBezTo>
                  <a:cubicBezTo>
                    <a:pt x="2803426" y="315424"/>
                    <a:pt x="2712450" y="406400"/>
                    <a:pt x="26002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034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84990" y="2706278"/>
            <a:ext cx="7918021" cy="311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4"/>
              </a:lnSpc>
            </a:pPr>
            <a:r>
              <a:rPr lang="en-US" sz="8931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BIONIC ARM </a:t>
            </a:r>
          </a:p>
          <a:p>
            <a:pPr algn="ctr">
              <a:lnSpc>
                <a:spcPts val="12504"/>
              </a:lnSpc>
            </a:pPr>
            <a:endParaRPr lang="en-US" sz="8931" b="1">
              <a:solidFill>
                <a:srgbClr val="865545"/>
              </a:solidFill>
              <a:latin typeface="Roca One Ultra-Bold"/>
              <a:ea typeface="Roca One Ultra-Bold"/>
              <a:cs typeface="Roca One Ultra-Bold"/>
              <a:sym typeface="Roca One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32846" y="4284984"/>
            <a:ext cx="12422307" cy="23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8931" b="1">
                <a:solidFill>
                  <a:srgbClr val="191919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SIMULATION &amp; CODE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5693" y="6964547"/>
            <a:ext cx="65566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Mentored by: Dr. Mitresh Kumar Verma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4833" y="9557385"/>
            <a:ext cx="68041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Indian Institute of Technology (BHU) Varanasi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0" y="0"/>
                </a:moveTo>
                <a:lnTo>
                  <a:pt x="14330468" y="0"/>
                </a:lnTo>
                <a:lnTo>
                  <a:pt x="14330468" y="5622879"/>
                </a:lnTo>
                <a:lnTo>
                  <a:pt x="0" y="562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40479" y="7757319"/>
            <a:ext cx="2197817" cy="2760210"/>
            <a:chOff x="0" y="0"/>
            <a:chExt cx="2930423" cy="368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0423" cy="3680280"/>
            </a:xfrm>
            <a:custGeom>
              <a:avLst/>
              <a:gdLst/>
              <a:ahLst/>
              <a:cxnLst/>
              <a:rect l="l" t="t" r="r" b="b"/>
              <a:pathLst>
                <a:path w="2930423" h="3680280">
                  <a:moveTo>
                    <a:pt x="0" y="0"/>
                  </a:moveTo>
                  <a:lnTo>
                    <a:pt x="2930423" y="0"/>
                  </a:lnTo>
                  <a:lnTo>
                    <a:pt x="2930423" y="3680280"/>
                  </a:lnTo>
                  <a:lnTo>
                    <a:pt x="0" y="368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55148" y="403500"/>
              <a:ext cx="305759" cy="30575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52162" y="403500"/>
              <a:ext cx="305759" cy="30575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335273" y="8043253"/>
            <a:ext cx="2194886" cy="2011065"/>
          </a:xfrm>
          <a:custGeom>
            <a:avLst/>
            <a:gdLst/>
            <a:ahLst/>
            <a:cxnLst/>
            <a:rect l="l" t="t" r="r" b="b"/>
            <a:pathLst>
              <a:path w="2194886" h="2011065">
                <a:moveTo>
                  <a:pt x="0" y="0"/>
                </a:moveTo>
                <a:lnTo>
                  <a:pt x="2194886" y="0"/>
                </a:lnTo>
                <a:lnTo>
                  <a:pt x="2194886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51818" y="3480143"/>
            <a:ext cx="12584365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Synchronized grasping: All fingers close together using a grasp_state variable (0.0 = open, 1.0 = closed)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Precision pinching: Index finger and thumb coordinated for fine object manipulation with pinch_state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Closed positions for each joint calibrated for effective grasp and pinch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Incremental updates to grasp/pinch state enable smooth, gradual transitions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Functions implemented in code allow for both individual and combined gestures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530159" y="8254710"/>
            <a:ext cx="1273991" cy="679601"/>
          </a:xfrm>
          <a:custGeom>
            <a:avLst/>
            <a:gdLst/>
            <a:ahLst/>
            <a:cxnLst/>
            <a:rect l="l" t="t" r="r" b="b"/>
            <a:pathLst>
              <a:path w="1273991" h="679601">
                <a:moveTo>
                  <a:pt x="0" y="0"/>
                </a:moveTo>
                <a:lnTo>
                  <a:pt x="1273991" y="0"/>
                </a:lnTo>
                <a:lnTo>
                  <a:pt x="1273991" y="679601"/>
                </a:lnTo>
                <a:lnTo>
                  <a:pt x="0" y="67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40479" y="-2057400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05329" y="885508"/>
            <a:ext cx="8877341" cy="246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GRASPING &amp; PINCHING FUNCTIONS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6491" y="8043253"/>
            <a:ext cx="1322275" cy="2011065"/>
          </a:xfrm>
          <a:custGeom>
            <a:avLst/>
            <a:gdLst/>
            <a:ahLst/>
            <a:cxnLst/>
            <a:rect l="l" t="t" r="r" b="b"/>
            <a:pathLst>
              <a:path w="1322275" h="2011065">
                <a:moveTo>
                  <a:pt x="0" y="0"/>
                </a:moveTo>
                <a:lnTo>
                  <a:pt x="1322275" y="0"/>
                </a:lnTo>
                <a:lnTo>
                  <a:pt x="1322275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95902" y="8320037"/>
            <a:ext cx="1800024" cy="938263"/>
          </a:xfrm>
          <a:custGeom>
            <a:avLst/>
            <a:gdLst/>
            <a:ahLst/>
            <a:cxnLst/>
            <a:rect l="l" t="t" r="r" b="b"/>
            <a:pathLst>
              <a:path w="1800024" h="938263">
                <a:moveTo>
                  <a:pt x="0" y="0"/>
                </a:moveTo>
                <a:lnTo>
                  <a:pt x="1800025" y="0"/>
                </a:lnTo>
                <a:lnTo>
                  <a:pt x="1800025" y="938263"/>
                </a:lnTo>
                <a:lnTo>
                  <a:pt x="0" y="938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21085" y="-1512978"/>
            <a:ext cx="3950208" cy="4114800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2769"/>
          <a:stretch>
            <a:fillRect/>
          </a:stretch>
        </p:blipFill>
        <p:spPr>
          <a:xfrm>
            <a:off x="3961536" y="1649326"/>
            <a:ext cx="10668864" cy="8229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02590" y="419417"/>
            <a:ext cx="1038675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PICKING UP AN 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51818" y="3180582"/>
            <a:ext cx="12393002" cy="4862671"/>
          </a:xfrm>
          <a:custGeom>
            <a:avLst/>
            <a:gdLst/>
            <a:ahLst/>
            <a:cxnLst/>
            <a:rect l="l" t="t" r="r" b="b"/>
            <a:pathLst>
              <a:path w="12393002" h="4862671">
                <a:moveTo>
                  <a:pt x="0" y="0"/>
                </a:moveTo>
                <a:lnTo>
                  <a:pt x="12393001" y="0"/>
                </a:lnTo>
                <a:lnTo>
                  <a:pt x="12393001" y="4862671"/>
                </a:lnTo>
                <a:lnTo>
                  <a:pt x="0" y="486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40479" y="7757319"/>
            <a:ext cx="2197817" cy="2760210"/>
            <a:chOff x="0" y="0"/>
            <a:chExt cx="2930423" cy="368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0423" cy="3680280"/>
            </a:xfrm>
            <a:custGeom>
              <a:avLst/>
              <a:gdLst/>
              <a:ahLst/>
              <a:cxnLst/>
              <a:rect l="l" t="t" r="r" b="b"/>
              <a:pathLst>
                <a:path w="2930423" h="3680280">
                  <a:moveTo>
                    <a:pt x="0" y="0"/>
                  </a:moveTo>
                  <a:lnTo>
                    <a:pt x="2930423" y="0"/>
                  </a:lnTo>
                  <a:lnTo>
                    <a:pt x="2930423" y="3680280"/>
                  </a:lnTo>
                  <a:lnTo>
                    <a:pt x="0" y="368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55148" y="403500"/>
              <a:ext cx="305759" cy="30575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52162" y="403500"/>
              <a:ext cx="305759" cy="30575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335273" y="8043253"/>
            <a:ext cx="2194886" cy="2011065"/>
          </a:xfrm>
          <a:custGeom>
            <a:avLst/>
            <a:gdLst/>
            <a:ahLst/>
            <a:cxnLst/>
            <a:rect l="l" t="t" r="r" b="b"/>
            <a:pathLst>
              <a:path w="2194886" h="2011065">
                <a:moveTo>
                  <a:pt x="0" y="0"/>
                </a:moveTo>
                <a:lnTo>
                  <a:pt x="2194886" y="0"/>
                </a:lnTo>
                <a:lnTo>
                  <a:pt x="2194886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167155" y="3300599"/>
            <a:ext cx="12584365" cy="327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4394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Future plans include:</a:t>
            </a:r>
          </a:p>
          <a:p>
            <a:pPr marL="1122681" lvl="2" indent="-374227" algn="just">
              <a:lnSpc>
                <a:spcPts val="4394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Developing a sensor glove with flex sensors and Arduino Nano</a:t>
            </a:r>
          </a:p>
          <a:p>
            <a:pPr marL="1122681" lvl="2" indent="-374227" algn="just">
              <a:lnSpc>
                <a:spcPts val="4394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Calibration of sensor data to joint angles for real-time control</a:t>
            </a:r>
          </a:p>
          <a:p>
            <a:pPr marL="1122681" lvl="2" indent="-374227" algn="just">
              <a:lnSpc>
                <a:spcPts val="4394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Physical prototype fabrication based on validated simulation model</a:t>
            </a:r>
          </a:p>
          <a:p>
            <a:pPr marL="561341" lvl="1" indent="-280670" algn="just">
              <a:lnSpc>
                <a:spcPts val="4394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Modular codebase designed for easy extension and adaptation</a:t>
            </a:r>
          </a:p>
          <a:p>
            <a:pPr algn="just">
              <a:lnSpc>
                <a:spcPts val="4394"/>
              </a:lnSpc>
            </a:pPr>
            <a:endParaRPr lang="en-US" sz="2600">
              <a:solidFill>
                <a:srgbClr val="000000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530159" y="8254710"/>
            <a:ext cx="1273991" cy="679601"/>
          </a:xfrm>
          <a:custGeom>
            <a:avLst/>
            <a:gdLst/>
            <a:ahLst/>
            <a:cxnLst/>
            <a:rect l="l" t="t" r="r" b="b"/>
            <a:pathLst>
              <a:path w="1273991" h="679601">
                <a:moveTo>
                  <a:pt x="0" y="0"/>
                </a:moveTo>
                <a:lnTo>
                  <a:pt x="1273991" y="0"/>
                </a:lnTo>
                <a:lnTo>
                  <a:pt x="1273991" y="679601"/>
                </a:lnTo>
                <a:lnTo>
                  <a:pt x="0" y="67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40479" y="-2057400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05329" y="1695133"/>
            <a:ext cx="8877341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FUTURE 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400" y="6002534"/>
            <a:ext cx="7315200" cy="2082665"/>
          </a:xfrm>
          <a:custGeom>
            <a:avLst/>
            <a:gdLst/>
            <a:ahLst/>
            <a:cxnLst/>
            <a:rect l="l" t="t" r="r" b="b"/>
            <a:pathLst>
              <a:path w="7315200" h="2082665">
                <a:moveTo>
                  <a:pt x="0" y="0"/>
                </a:moveTo>
                <a:lnTo>
                  <a:pt x="7315200" y="0"/>
                </a:lnTo>
                <a:lnTo>
                  <a:pt x="7315200" y="2082665"/>
                </a:lnTo>
                <a:lnTo>
                  <a:pt x="0" y="208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6400" y="2201801"/>
            <a:ext cx="7315200" cy="4294320"/>
          </a:xfrm>
          <a:custGeom>
            <a:avLst/>
            <a:gdLst/>
            <a:ahLst/>
            <a:cxnLst/>
            <a:rect l="l" t="t" r="r" b="b"/>
            <a:pathLst>
              <a:path w="7315200" h="4294320">
                <a:moveTo>
                  <a:pt x="0" y="0"/>
                </a:moveTo>
                <a:lnTo>
                  <a:pt x="7315200" y="0"/>
                </a:lnTo>
                <a:lnTo>
                  <a:pt x="7315200" y="4294320"/>
                </a:lnTo>
                <a:lnTo>
                  <a:pt x="0" y="4294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577361" y="2929066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05329" y="3561161"/>
            <a:ext cx="887734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8280" y="4438967"/>
            <a:ext cx="477143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&amp;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05329" y="6291732"/>
            <a:ext cx="887734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ECC998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ANSWERS</a:t>
            </a:r>
          </a:p>
        </p:txBody>
      </p:sp>
      <p:sp>
        <p:nvSpPr>
          <p:cNvPr id="9" name="Freeform 9"/>
          <p:cNvSpPr/>
          <p:nvPr/>
        </p:nvSpPr>
        <p:spPr>
          <a:xfrm>
            <a:off x="17259321" y="2990850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4684" y="9258300"/>
            <a:ext cx="13018631" cy="1887252"/>
            <a:chOff x="0" y="0"/>
            <a:chExt cx="280342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3426" cy="406400"/>
            </a:xfrm>
            <a:custGeom>
              <a:avLst/>
              <a:gdLst/>
              <a:ahLst/>
              <a:cxnLst/>
              <a:rect l="l" t="t" r="r" b="b"/>
              <a:pathLst>
                <a:path w="2803426" h="406400">
                  <a:moveTo>
                    <a:pt x="2600226" y="0"/>
                  </a:moveTo>
                  <a:cubicBezTo>
                    <a:pt x="2712450" y="0"/>
                    <a:pt x="2803426" y="90976"/>
                    <a:pt x="2803426" y="203200"/>
                  </a:cubicBezTo>
                  <a:cubicBezTo>
                    <a:pt x="2803426" y="315424"/>
                    <a:pt x="2712450" y="406400"/>
                    <a:pt x="26002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34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82891" y="7763225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547904" y="7584155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4348534" y="0"/>
                </a:moveTo>
                <a:lnTo>
                  <a:pt x="0" y="0"/>
                </a:lnTo>
                <a:lnTo>
                  <a:pt x="0" y="4114800"/>
                </a:lnTo>
                <a:lnTo>
                  <a:pt x="4348534" y="4114800"/>
                </a:lnTo>
                <a:lnTo>
                  <a:pt x="43485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57681" y="7985656"/>
            <a:ext cx="372712" cy="37271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D20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36219" y="8264890"/>
            <a:ext cx="342859" cy="34285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4423" y="332390"/>
            <a:ext cx="3191942" cy="2118289"/>
          </a:xfrm>
          <a:custGeom>
            <a:avLst/>
            <a:gdLst/>
            <a:ahLst/>
            <a:cxnLst/>
            <a:rect l="l" t="t" r="r" b="b"/>
            <a:pathLst>
              <a:path w="3191942" h="2118289">
                <a:moveTo>
                  <a:pt x="0" y="0"/>
                </a:moveTo>
                <a:lnTo>
                  <a:pt x="3191942" y="0"/>
                </a:lnTo>
                <a:lnTo>
                  <a:pt x="3191942" y="2118289"/>
                </a:lnTo>
                <a:lnTo>
                  <a:pt x="0" y="2118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</a:blip>
            <a:stretch>
              <a:fillRect t="-38888" b="-38888"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4840248" y="332390"/>
            <a:ext cx="3191942" cy="2118289"/>
          </a:xfrm>
          <a:custGeom>
            <a:avLst/>
            <a:gdLst/>
            <a:ahLst/>
            <a:cxnLst/>
            <a:rect l="l" t="t" r="r" b="b"/>
            <a:pathLst>
              <a:path w="3191942" h="2118289">
                <a:moveTo>
                  <a:pt x="3191941" y="0"/>
                </a:moveTo>
                <a:lnTo>
                  <a:pt x="0" y="0"/>
                </a:lnTo>
                <a:lnTo>
                  <a:pt x="0" y="2118289"/>
                </a:lnTo>
                <a:lnTo>
                  <a:pt x="3191941" y="2118289"/>
                </a:lnTo>
                <a:lnTo>
                  <a:pt x="31919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37271" y="7040303"/>
            <a:ext cx="1408978" cy="2263418"/>
          </a:xfrm>
          <a:custGeom>
            <a:avLst/>
            <a:gdLst/>
            <a:ahLst/>
            <a:cxnLst/>
            <a:rect l="l" t="t" r="r" b="b"/>
            <a:pathLst>
              <a:path w="1408978" h="2263418">
                <a:moveTo>
                  <a:pt x="0" y="0"/>
                </a:moveTo>
                <a:lnTo>
                  <a:pt x="1408978" y="0"/>
                </a:lnTo>
                <a:lnTo>
                  <a:pt x="1408978" y="2263418"/>
                </a:lnTo>
                <a:lnTo>
                  <a:pt x="0" y="2263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616179" y="7584155"/>
            <a:ext cx="821093" cy="1719566"/>
          </a:xfrm>
          <a:custGeom>
            <a:avLst/>
            <a:gdLst/>
            <a:ahLst/>
            <a:cxnLst/>
            <a:rect l="l" t="t" r="r" b="b"/>
            <a:pathLst>
              <a:path w="821093" h="1719566">
                <a:moveTo>
                  <a:pt x="0" y="0"/>
                </a:moveTo>
                <a:lnTo>
                  <a:pt x="821092" y="0"/>
                </a:lnTo>
                <a:lnTo>
                  <a:pt x="821092" y="1719566"/>
                </a:lnTo>
                <a:lnTo>
                  <a:pt x="0" y="1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23560" y="3178197"/>
            <a:ext cx="5440880" cy="153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4"/>
              </a:lnSpc>
            </a:pPr>
            <a:r>
              <a:rPr lang="en-US" sz="8931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5693" y="4533934"/>
            <a:ext cx="6556614" cy="153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4"/>
              </a:lnSpc>
            </a:pPr>
            <a:r>
              <a:rPr lang="en-US" sz="8931" b="1">
                <a:solidFill>
                  <a:srgbClr val="191919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91184" y="9603455"/>
            <a:ext cx="69056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Aayush | Abhinav Jaiswal | IIT BHU | 2025</a:t>
            </a:r>
          </a:p>
        </p:txBody>
      </p:sp>
      <p:sp>
        <p:nvSpPr>
          <p:cNvPr id="21" name="Freeform 21"/>
          <p:cNvSpPr/>
          <p:nvPr/>
        </p:nvSpPr>
        <p:spPr>
          <a:xfrm>
            <a:off x="9846249" y="7584155"/>
            <a:ext cx="821093" cy="1719566"/>
          </a:xfrm>
          <a:custGeom>
            <a:avLst/>
            <a:gdLst/>
            <a:ahLst/>
            <a:cxnLst/>
            <a:rect l="l" t="t" r="r" b="b"/>
            <a:pathLst>
              <a:path w="821093" h="1719566">
                <a:moveTo>
                  <a:pt x="0" y="0"/>
                </a:moveTo>
                <a:lnTo>
                  <a:pt x="821093" y="0"/>
                </a:lnTo>
                <a:lnTo>
                  <a:pt x="821093" y="1719566"/>
                </a:lnTo>
                <a:lnTo>
                  <a:pt x="0" y="1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0" y="0"/>
                </a:moveTo>
                <a:lnTo>
                  <a:pt x="14330468" y="0"/>
                </a:lnTo>
                <a:lnTo>
                  <a:pt x="14330468" y="5622879"/>
                </a:lnTo>
                <a:lnTo>
                  <a:pt x="0" y="562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3041" y="8043253"/>
            <a:ext cx="1699350" cy="2011065"/>
          </a:xfrm>
          <a:custGeom>
            <a:avLst/>
            <a:gdLst/>
            <a:ahLst/>
            <a:cxnLst/>
            <a:rect l="l" t="t" r="r" b="b"/>
            <a:pathLst>
              <a:path w="1699350" h="2011065">
                <a:moveTo>
                  <a:pt x="0" y="0"/>
                </a:moveTo>
                <a:lnTo>
                  <a:pt x="1699349" y="0"/>
                </a:lnTo>
                <a:lnTo>
                  <a:pt x="1699349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829218" y="8043253"/>
            <a:ext cx="3656973" cy="2779299"/>
          </a:xfrm>
          <a:custGeom>
            <a:avLst/>
            <a:gdLst/>
            <a:ahLst/>
            <a:cxnLst/>
            <a:rect l="l" t="t" r="r" b="b"/>
            <a:pathLst>
              <a:path w="3656973" h="2779299">
                <a:moveTo>
                  <a:pt x="3656973" y="0"/>
                </a:moveTo>
                <a:lnTo>
                  <a:pt x="0" y="0"/>
                </a:lnTo>
                <a:lnTo>
                  <a:pt x="0" y="2779299"/>
                </a:lnTo>
                <a:lnTo>
                  <a:pt x="3656973" y="2779299"/>
                </a:lnTo>
                <a:lnTo>
                  <a:pt x="36569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0935" y="8187571"/>
            <a:ext cx="245331" cy="245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8E9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65830" y="6708214"/>
            <a:ext cx="1842343" cy="2024553"/>
          </a:xfrm>
          <a:custGeom>
            <a:avLst/>
            <a:gdLst/>
            <a:ahLst/>
            <a:cxnLst/>
            <a:rect l="l" t="t" r="r" b="b"/>
            <a:pathLst>
              <a:path w="1842343" h="2024553">
                <a:moveTo>
                  <a:pt x="0" y="0"/>
                </a:moveTo>
                <a:lnTo>
                  <a:pt x="1842343" y="0"/>
                </a:lnTo>
                <a:lnTo>
                  <a:pt x="1842343" y="2024552"/>
                </a:lnTo>
                <a:lnTo>
                  <a:pt x="0" y="202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031592" y="-205740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243240" y="3573952"/>
            <a:ext cx="11801519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Modern bionic arms offer improved dexterity over traditional passive prosthetics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Simulation enables safe, cost-effective testing of control algorithms and mechanical designs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Builds on research in sensor gloves and prosthetic control systems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Allows for iterative design and validation before committing to hardware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Addresses the need for more natural, user-friendly assistive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05329" y="876230"/>
            <a:ext cx="8877341" cy="246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PROJECT MOTIVATION &amp; BACKGROUND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24443" y="8043253"/>
            <a:ext cx="3109706" cy="2779299"/>
          </a:xfrm>
          <a:custGeom>
            <a:avLst/>
            <a:gdLst/>
            <a:ahLst/>
            <a:cxnLst/>
            <a:rect l="l" t="t" r="r" b="b"/>
            <a:pathLst>
              <a:path w="3109706" h="2779299">
                <a:moveTo>
                  <a:pt x="0" y="0"/>
                </a:moveTo>
                <a:lnTo>
                  <a:pt x="3109706" y="0"/>
                </a:lnTo>
                <a:lnTo>
                  <a:pt x="3109706" y="2779299"/>
                </a:lnTo>
                <a:lnTo>
                  <a:pt x="0" y="277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82692" y="8197096"/>
            <a:ext cx="245331" cy="2453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8E9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3733" y="2941441"/>
            <a:ext cx="15565175" cy="6107344"/>
          </a:xfrm>
          <a:custGeom>
            <a:avLst/>
            <a:gdLst/>
            <a:ahLst/>
            <a:cxnLst/>
            <a:rect l="l" t="t" r="r" b="b"/>
            <a:pathLst>
              <a:path w="15565175" h="6107344">
                <a:moveTo>
                  <a:pt x="0" y="0"/>
                </a:moveTo>
                <a:lnTo>
                  <a:pt x="15565175" y="0"/>
                </a:lnTo>
                <a:lnTo>
                  <a:pt x="15565175" y="6107344"/>
                </a:lnTo>
                <a:lnTo>
                  <a:pt x="0" y="6107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85002" y="8043253"/>
            <a:ext cx="1895428" cy="2011065"/>
          </a:xfrm>
          <a:custGeom>
            <a:avLst/>
            <a:gdLst/>
            <a:ahLst/>
            <a:cxnLst/>
            <a:rect l="l" t="t" r="r" b="b"/>
            <a:pathLst>
              <a:path w="1895428" h="2011065">
                <a:moveTo>
                  <a:pt x="0" y="0"/>
                </a:moveTo>
                <a:lnTo>
                  <a:pt x="1895428" y="0"/>
                </a:lnTo>
                <a:lnTo>
                  <a:pt x="1895428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95174" y="8248874"/>
            <a:ext cx="1313288" cy="799912"/>
          </a:xfrm>
          <a:custGeom>
            <a:avLst/>
            <a:gdLst/>
            <a:ahLst/>
            <a:cxnLst/>
            <a:rect l="l" t="t" r="r" b="b"/>
            <a:pathLst>
              <a:path w="1313288" h="799912">
                <a:moveTo>
                  <a:pt x="0" y="0"/>
                </a:moveTo>
                <a:lnTo>
                  <a:pt x="1313288" y="0"/>
                </a:lnTo>
                <a:lnTo>
                  <a:pt x="1313288" y="799911"/>
                </a:lnTo>
                <a:lnTo>
                  <a:pt x="0" y="79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042821" y="-1743641"/>
            <a:ext cx="4490357" cy="4114800"/>
          </a:xfrm>
          <a:custGeom>
            <a:avLst/>
            <a:gdLst/>
            <a:ahLst/>
            <a:cxnLst/>
            <a:rect l="l" t="t" r="r" b="b"/>
            <a:pathLst>
              <a:path w="4490357" h="4114800">
                <a:moveTo>
                  <a:pt x="0" y="0"/>
                </a:moveTo>
                <a:lnTo>
                  <a:pt x="4490358" y="0"/>
                </a:lnTo>
                <a:lnTo>
                  <a:pt x="4490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89918" y="3022943"/>
            <a:ext cx="12584365" cy="502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Aims to design a prosthetic limb controlled via a wearable glove interface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Project structured in two phases: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Phase 1: Simulation using PyBullet to create and validate a virtual bionic arm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Phase 2: Planned physical prototyping based on simulation results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Virtual model includes palm, fingers, and forearm with realistic joint constraints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Grasping and pinching functions successfully demonstrated in simulation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Sets the foundation for real-time sensor glove integration and hardware fabrication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05329" y="904875"/>
            <a:ext cx="887734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0" y="0"/>
                </a:moveTo>
                <a:lnTo>
                  <a:pt x="14330468" y="0"/>
                </a:lnTo>
                <a:lnTo>
                  <a:pt x="14330468" y="5622879"/>
                </a:lnTo>
                <a:lnTo>
                  <a:pt x="0" y="562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40479" y="7757319"/>
            <a:ext cx="2197817" cy="2760210"/>
            <a:chOff x="0" y="0"/>
            <a:chExt cx="2930423" cy="368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0423" cy="3680280"/>
            </a:xfrm>
            <a:custGeom>
              <a:avLst/>
              <a:gdLst/>
              <a:ahLst/>
              <a:cxnLst/>
              <a:rect l="l" t="t" r="r" b="b"/>
              <a:pathLst>
                <a:path w="2930423" h="3680280">
                  <a:moveTo>
                    <a:pt x="0" y="0"/>
                  </a:moveTo>
                  <a:lnTo>
                    <a:pt x="2930423" y="0"/>
                  </a:lnTo>
                  <a:lnTo>
                    <a:pt x="2930423" y="3680280"/>
                  </a:lnTo>
                  <a:lnTo>
                    <a:pt x="0" y="368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55148" y="403500"/>
              <a:ext cx="305759" cy="30575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52162" y="403500"/>
              <a:ext cx="305759" cy="30575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335273" y="8043253"/>
            <a:ext cx="2194886" cy="2011065"/>
          </a:xfrm>
          <a:custGeom>
            <a:avLst/>
            <a:gdLst/>
            <a:ahLst/>
            <a:cxnLst/>
            <a:rect l="l" t="t" r="r" b="b"/>
            <a:pathLst>
              <a:path w="2194886" h="2011065">
                <a:moveTo>
                  <a:pt x="0" y="0"/>
                </a:moveTo>
                <a:lnTo>
                  <a:pt x="2194886" y="0"/>
                </a:lnTo>
                <a:lnTo>
                  <a:pt x="2194886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695249" y="3480143"/>
            <a:ext cx="12584365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Built on PyBullet physics engine for accurate rigid-body dynamics and collision detection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Environment setup includes: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Ground plane as the base surface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Manipulable object (sphere or cube) for grasping and pinching tests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18-joint bionic hand model anchored in space (simulating a prosthetic)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Self-collision detection enabled for realistic finger interactions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Visual, interactive simulation provides immediate feedback for code and design changes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2530159" y="8254710"/>
            <a:ext cx="1273991" cy="679601"/>
          </a:xfrm>
          <a:custGeom>
            <a:avLst/>
            <a:gdLst/>
            <a:ahLst/>
            <a:cxnLst/>
            <a:rect l="l" t="t" r="r" b="b"/>
            <a:pathLst>
              <a:path w="1273991" h="679601">
                <a:moveTo>
                  <a:pt x="0" y="0"/>
                </a:moveTo>
                <a:lnTo>
                  <a:pt x="1273991" y="0"/>
                </a:lnTo>
                <a:lnTo>
                  <a:pt x="1273991" y="679601"/>
                </a:lnTo>
                <a:lnTo>
                  <a:pt x="0" y="67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940479" y="-2057400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05329" y="1152525"/>
            <a:ext cx="887734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SIMULATION ENVIRONMENT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14330468" y="0"/>
                </a:moveTo>
                <a:lnTo>
                  <a:pt x="0" y="0"/>
                </a:lnTo>
                <a:lnTo>
                  <a:pt x="0" y="5622879"/>
                </a:lnTo>
                <a:lnTo>
                  <a:pt x="14330468" y="5622879"/>
                </a:lnTo>
                <a:lnTo>
                  <a:pt x="14330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9878926"/>
            <a:ext cx="10364928" cy="1887252"/>
            <a:chOff x="0" y="0"/>
            <a:chExt cx="2231979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E6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90670" y="8043253"/>
            <a:ext cx="1568630" cy="2011065"/>
          </a:xfrm>
          <a:custGeom>
            <a:avLst/>
            <a:gdLst/>
            <a:ahLst/>
            <a:cxnLst/>
            <a:rect l="l" t="t" r="r" b="b"/>
            <a:pathLst>
              <a:path w="1568630" h="2011065">
                <a:moveTo>
                  <a:pt x="0" y="0"/>
                </a:moveTo>
                <a:lnTo>
                  <a:pt x="1568630" y="0"/>
                </a:lnTo>
                <a:lnTo>
                  <a:pt x="1568630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38314" y="8275577"/>
            <a:ext cx="1776299" cy="691142"/>
          </a:xfrm>
          <a:custGeom>
            <a:avLst/>
            <a:gdLst/>
            <a:ahLst/>
            <a:cxnLst/>
            <a:rect l="l" t="t" r="r" b="b"/>
            <a:pathLst>
              <a:path w="1776299" h="691142">
                <a:moveTo>
                  <a:pt x="0" y="0"/>
                </a:moveTo>
                <a:lnTo>
                  <a:pt x="1776299" y="0"/>
                </a:lnTo>
                <a:lnTo>
                  <a:pt x="1776299" y="691142"/>
                </a:lnTo>
                <a:lnTo>
                  <a:pt x="0" y="691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2157151" y="-1484183"/>
            <a:ext cx="4314301" cy="3483798"/>
          </a:xfrm>
          <a:custGeom>
            <a:avLst/>
            <a:gdLst/>
            <a:ahLst/>
            <a:cxnLst/>
            <a:rect l="l" t="t" r="r" b="b"/>
            <a:pathLst>
              <a:path w="4314301" h="3483798">
                <a:moveTo>
                  <a:pt x="4314302" y="0"/>
                </a:moveTo>
                <a:lnTo>
                  <a:pt x="0" y="0"/>
                </a:lnTo>
                <a:lnTo>
                  <a:pt x="0" y="3483798"/>
                </a:lnTo>
                <a:lnTo>
                  <a:pt x="4314302" y="3483798"/>
                </a:lnTo>
                <a:lnTo>
                  <a:pt x="431430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51818" y="3461514"/>
            <a:ext cx="12584365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Hand model structured with 18 joints for high dexterity: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2 forearm tilt joints (for arm orientation)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1 wrist joint (rotation)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3 joints per finger (index, middle, ring, pinky) for base, middle, and tip movement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3 thumb joints (lateral base and two curl joints)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Hierarchical joint mapping allows coordinated and individual finger control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Joint organization mimics human hand anatomy for natural motion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Helper functions in code enable easy access and control of finger joints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05329" y="1152525"/>
            <a:ext cx="887734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HAND MODEL &amp; JOINT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9878926"/>
            <a:ext cx="10364928" cy="1887252"/>
            <a:chOff x="0" y="0"/>
            <a:chExt cx="223197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E6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-2157151" y="-1484183"/>
            <a:ext cx="4314301" cy="3483798"/>
          </a:xfrm>
          <a:custGeom>
            <a:avLst/>
            <a:gdLst/>
            <a:ahLst/>
            <a:cxnLst/>
            <a:rect l="l" t="t" r="r" b="b"/>
            <a:pathLst>
              <a:path w="4314301" h="3483798">
                <a:moveTo>
                  <a:pt x="4314302" y="0"/>
                </a:moveTo>
                <a:lnTo>
                  <a:pt x="0" y="0"/>
                </a:lnTo>
                <a:lnTo>
                  <a:pt x="0" y="3483798"/>
                </a:lnTo>
                <a:lnTo>
                  <a:pt x="4314302" y="3483798"/>
                </a:lnTo>
                <a:lnTo>
                  <a:pt x="43143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26908" y="2810510"/>
            <a:ext cx="7632392" cy="6039130"/>
          </a:xfrm>
          <a:custGeom>
            <a:avLst/>
            <a:gdLst/>
            <a:ahLst/>
            <a:cxnLst/>
            <a:rect l="l" t="t" r="r" b="b"/>
            <a:pathLst>
              <a:path w="7632392" h="6039130">
                <a:moveTo>
                  <a:pt x="0" y="0"/>
                </a:moveTo>
                <a:lnTo>
                  <a:pt x="7632392" y="0"/>
                </a:lnTo>
                <a:lnTo>
                  <a:pt x="7632392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3942" y="2810510"/>
            <a:ext cx="7282775" cy="6117531"/>
          </a:xfrm>
          <a:custGeom>
            <a:avLst/>
            <a:gdLst/>
            <a:ahLst/>
            <a:cxnLst/>
            <a:rect l="l" t="t" r="r" b="b"/>
            <a:pathLst>
              <a:path w="7282775" h="6117531">
                <a:moveTo>
                  <a:pt x="0" y="0"/>
                </a:moveTo>
                <a:lnTo>
                  <a:pt x="7282775" y="0"/>
                </a:lnTo>
                <a:lnTo>
                  <a:pt x="7282775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05329" y="1152525"/>
            <a:ext cx="887734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HAND MODEL &amp; JOINT 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0" y="0"/>
                </a:moveTo>
                <a:lnTo>
                  <a:pt x="14330468" y="0"/>
                </a:lnTo>
                <a:lnTo>
                  <a:pt x="14330468" y="5622879"/>
                </a:lnTo>
                <a:lnTo>
                  <a:pt x="0" y="562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3041" y="8043253"/>
            <a:ext cx="1699350" cy="2011065"/>
          </a:xfrm>
          <a:custGeom>
            <a:avLst/>
            <a:gdLst/>
            <a:ahLst/>
            <a:cxnLst/>
            <a:rect l="l" t="t" r="r" b="b"/>
            <a:pathLst>
              <a:path w="1699350" h="2011065">
                <a:moveTo>
                  <a:pt x="0" y="0"/>
                </a:moveTo>
                <a:lnTo>
                  <a:pt x="1699349" y="0"/>
                </a:lnTo>
                <a:lnTo>
                  <a:pt x="1699349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829218" y="8043253"/>
            <a:ext cx="3656973" cy="2779299"/>
          </a:xfrm>
          <a:custGeom>
            <a:avLst/>
            <a:gdLst/>
            <a:ahLst/>
            <a:cxnLst/>
            <a:rect l="l" t="t" r="r" b="b"/>
            <a:pathLst>
              <a:path w="3656973" h="2779299">
                <a:moveTo>
                  <a:pt x="3656973" y="0"/>
                </a:moveTo>
                <a:lnTo>
                  <a:pt x="0" y="0"/>
                </a:lnTo>
                <a:lnTo>
                  <a:pt x="0" y="2779299"/>
                </a:lnTo>
                <a:lnTo>
                  <a:pt x="3656973" y="2779299"/>
                </a:lnTo>
                <a:lnTo>
                  <a:pt x="36569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0935" y="8187571"/>
            <a:ext cx="245331" cy="245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8E9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65830" y="6708214"/>
            <a:ext cx="1842343" cy="2024553"/>
          </a:xfrm>
          <a:custGeom>
            <a:avLst/>
            <a:gdLst/>
            <a:ahLst/>
            <a:cxnLst/>
            <a:rect l="l" t="t" r="r" b="b"/>
            <a:pathLst>
              <a:path w="1842343" h="2024553">
                <a:moveTo>
                  <a:pt x="0" y="0"/>
                </a:moveTo>
                <a:lnTo>
                  <a:pt x="1842343" y="0"/>
                </a:lnTo>
                <a:lnTo>
                  <a:pt x="1842343" y="2024552"/>
                </a:lnTo>
                <a:lnTo>
                  <a:pt x="0" y="202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031592" y="-205740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714820" y="3573952"/>
            <a:ext cx="12584365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Extensive keyboard mapping for intuitive control: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Keys assigned for forearm, wrist, individual fingers, and thumb movements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Dedicated keys for synchronized grasping and pinching actions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Keyboard events polled at simulation rate (240 Hz) for real-time responsiveness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Interface supports thorough testing of all control algorithms and gestures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Code structured to allow future integration with sensor glove inputs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05329" y="1152525"/>
            <a:ext cx="887734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USER INTERFACE &amp; KEYBOARD MAPPING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40479" y="7757319"/>
            <a:ext cx="2197817" cy="2760210"/>
            <a:chOff x="0" y="0"/>
            <a:chExt cx="2930423" cy="3680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30423" cy="3680280"/>
            </a:xfrm>
            <a:custGeom>
              <a:avLst/>
              <a:gdLst/>
              <a:ahLst/>
              <a:cxnLst/>
              <a:rect l="l" t="t" r="r" b="b"/>
              <a:pathLst>
                <a:path w="2930423" h="3680280">
                  <a:moveTo>
                    <a:pt x="0" y="0"/>
                  </a:moveTo>
                  <a:lnTo>
                    <a:pt x="2930423" y="0"/>
                  </a:lnTo>
                  <a:lnTo>
                    <a:pt x="2930423" y="3680280"/>
                  </a:lnTo>
                  <a:lnTo>
                    <a:pt x="0" y="368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155148" y="403500"/>
              <a:ext cx="305759" cy="30575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52162" y="403500"/>
              <a:ext cx="305759" cy="30575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6C8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335273" y="8043253"/>
            <a:ext cx="2194886" cy="2011065"/>
          </a:xfrm>
          <a:custGeom>
            <a:avLst/>
            <a:gdLst/>
            <a:ahLst/>
            <a:cxnLst/>
            <a:rect l="l" t="t" r="r" b="b"/>
            <a:pathLst>
              <a:path w="2194886" h="2011065">
                <a:moveTo>
                  <a:pt x="0" y="0"/>
                </a:moveTo>
                <a:lnTo>
                  <a:pt x="2194886" y="0"/>
                </a:lnTo>
                <a:lnTo>
                  <a:pt x="2194886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30159" y="8254710"/>
            <a:ext cx="1273991" cy="679601"/>
          </a:xfrm>
          <a:custGeom>
            <a:avLst/>
            <a:gdLst/>
            <a:ahLst/>
            <a:cxnLst/>
            <a:rect l="l" t="t" r="r" b="b"/>
            <a:pathLst>
              <a:path w="1273991" h="679601">
                <a:moveTo>
                  <a:pt x="0" y="0"/>
                </a:moveTo>
                <a:lnTo>
                  <a:pt x="1273991" y="0"/>
                </a:lnTo>
                <a:lnTo>
                  <a:pt x="1273991" y="679601"/>
                </a:lnTo>
                <a:lnTo>
                  <a:pt x="0" y="67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40479" y="-2057400"/>
            <a:ext cx="4022217" cy="4114800"/>
          </a:xfrm>
          <a:custGeom>
            <a:avLst/>
            <a:gdLst/>
            <a:ahLst/>
            <a:cxnLst/>
            <a:rect l="l" t="t" r="r" b="b"/>
            <a:pathLst>
              <a:path w="4022217" h="4114800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13425" r="14879" b="1468"/>
          <a:stretch>
            <a:fillRect/>
          </a:stretch>
        </p:blipFill>
        <p:spPr>
          <a:xfrm>
            <a:off x="4537810" y="2000885"/>
            <a:ext cx="9212381" cy="713653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83505" y="1152525"/>
            <a:ext cx="11105707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 KEYBOARD MAPPING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9296" y="7353740"/>
            <a:ext cx="1379027" cy="13790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78766" y="3343840"/>
            <a:ext cx="14330469" cy="5622880"/>
          </a:xfrm>
          <a:custGeom>
            <a:avLst/>
            <a:gdLst/>
            <a:ahLst/>
            <a:cxnLst/>
            <a:rect l="l" t="t" r="r" b="b"/>
            <a:pathLst>
              <a:path w="14330469" h="5622880">
                <a:moveTo>
                  <a:pt x="0" y="0"/>
                </a:moveTo>
                <a:lnTo>
                  <a:pt x="14330468" y="0"/>
                </a:lnTo>
                <a:lnTo>
                  <a:pt x="14330468" y="5622879"/>
                </a:lnTo>
                <a:lnTo>
                  <a:pt x="0" y="562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t="-38888" b="-3888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928" y="9878926"/>
            <a:ext cx="10364928" cy="1887252"/>
            <a:chOff x="0" y="0"/>
            <a:chExt cx="22319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1978" cy="406400"/>
            </a:xfrm>
            <a:custGeom>
              <a:avLst/>
              <a:gdLst/>
              <a:ahLst/>
              <a:cxnLst/>
              <a:rect l="l" t="t" r="r" b="b"/>
              <a:pathLst>
                <a:path w="2231978" h="406400">
                  <a:moveTo>
                    <a:pt x="2028778" y="0"/>
                  </a:moveTo>
                  <a:cubicBezTo>
                    <a:pt x="2141003" y="0"/>
                    <a:pt x="2231978" y="90976"/>
                    <a:pt x="2231978" y="203200"/>
                  </a:cubicBezTo>
                  <a:cubicBezTo>
                    <a:pt x="2231978" y="315424"/>
                    <a:pt x="2141003" y="406400"/>
                    <a:pt x="20287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D4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319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3041" y="8043253"/>
            <a:ext cx="1699350" cy="2011065"/>
          </a:xfrm>
          <a:custGeom>
            <a:avLst/>
            <a:gdLst/>
            <a:ahLst/>
            <a:cxnLst/>
            <a:rect l="l" t="t" r="r" b="b"/>
            <a:pathLst>
              <a:path w="1699350" h="2011065">
                <a:moveTo>
                  <a:pt x="0" y="0"/>
                </a:moveTo>
                <a:lnTo>
                  <a:pt x="1699349" y="0"/>
                </a:lnTo>
                <a:lnTo>
                  <a:pt x="1699349" y="2011065"/>
                </a:lnTo>
                <a:lnTo>
                  <a:pt x="0" y="2011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829218" y="8043253"/>
            <a:ext cx="3656973" cy="2779299"/>
          </a:xfrm>
          <a:custGeom>
            <a:avLst/>
            <a:gdLst/>
            <a:ahLst/>
            <a:cxnLst/>
            <a:rect l="l" t="t" r="r" b="b"/>
            <a:pathLst>
              <a:path w="3656973" h="2779299">
                <a:moveTo>
                  <a:pt x="3656973" y="0"/>
                </a:moveTo>
                <a:lnTo>
                  <a:pt x="0" y="0"/>
                </a:lnTo>
                <a:lnTo>
                  <a:pt x="0" y="2779299"/>
                </a:lnTo>
                <a:lnTo>
                  <a:pt x="3656973" y="2779299"/>
                </a:lnTo>
                <a:lnTo>
                  <a:pt x="36569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0935" y="8187571"/>
            <a:ext cx="245331" cy="245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8E9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65830" y="6708214"/>
            <a:ext cx="1842343" cy="2024553"/>
          </a:xfrm>
          <a:custGeom>
            <a:avLst/>
            <a:gdLst/>
            <a:ahLst/>
            <a:cxnLst/>
            <a:rect l="l" t="t" r="r" b="b"/>
            <a:pathLst>
              <a:path w="1842343" h="2024553">
                <a:moveTo>
                  <a:pt x="0" y="0"/>
                </a:moveTo>
                <a:lnTo>
                  <a:pt x="1842343" y="0"/>
                </a:lnTo>
                <a:lnTo>
                  <a:pt x="1842343" y="2024552"/>
                </a:lnTo>
                <a:lnTo>
                  <a:pt x="0" y="202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031592" y="-205740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82390" y="3480143"/>
            <a:ext cx="13414628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Position control: Target positions for each joint incrementally adjusted based on user input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Step sizes for joint movement tuned for different sensitivity needs (e.g., smaller for fingertips)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Every joint link has an inbuilt closed loop servo motor which responds to the desired position given as input.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Friction parameters set for each joint and object to prevent slippage during manipulation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05329" y="1152525"/>
            <a:ext cx="887734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865545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CONTROL SYSTEM IMPLEMENTATION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Custom</PresentationFormat>
  <Paragraphs>68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Martel Sans</vt:lpstr>
      <vt:lpstr>Calibri</vt:lpstr>
      <vt:lpstr>Roca One Ultra-Bold</vt:lpstr>
      <vt:lpstr>Martel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Institute of Technology (BHU) Varanasi</dc:title>
  <cp:lastModifiedBy>Abhinnav jaiswal</cp:lastModifiedBy>
  <cp:revision>2</cp:revision>
  <dcterms:created xsi:type="dcterms:W3CDTF">2006-08-16T00:00:00Z</dcterms:created>
  <dcterms:modified xsi:type="dcterms:W3CDTF">2025-04-30T08:39:27Z</dcterms:modified>
  <dc:identifier>DAGmCCxnqP8</dc:identifier>
</cp:coreProperties>
</file>